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</p:sldMasterIdLst>
  <p:sldIdLst>
    <p:sldId id="261" r:id="rId2"/>
    <p:sldId id="262" r:id="rId3"/>
    <p:sldId id="256" r:id="rId4"/>
    <p:sldId id="257" r:id="rId5"/>
    <p:sldId id="258" r:id="rId6"/>
    <p:sldId id="259" r:id="rId7"/>
    <p:sldId id="260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90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E731BF-3D69-418C-9A1C-B9D1F2F481F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6AA9AF9A-9EF6-4C61-805A-51D3ABAC366D}">
      <dgm:prSet phldrT="[Texto]"/>
      <dgm:spPr/>
      <dgm:t>
        <a:bodyPr/>
        <a:lstStyle/>
        <a:p>
          <a:r>
            <a:rPr lang="es-ES" dirty="0" smtClean="0"/>
            <a:t>Informática</a:t>
          </a:r>
        </a:p>
        <a:p>
          <a:r>
            <a:rPr lang="es-ES" dirty="0" smtClean="0"/>
            <a:t> La informática, entonces, ayuda al ser humano </a:t>
          </a:r>
        </a:p>
        <a:p>
          <a:endParaRPr lang="es-ES" dirty="0"/>
        </a:p>
      </dgm:t>
    </dgm:pt>
    <dgm:pt modelId="{5E4A38BC-C139-4666-93A3-836EACDD6250}" type="parTrans" cxnId="{3C9BB68F-2394-45E9-97C8-BA9388F2D754}">
      <dgm:prSet/>
      <dgm:spPr/>
      <dgm:t>
        <a:bodyPr/>
        <a:lstStyle/>
        <a:p>
          <a:endParaRPr lang="es-ES"/>
        </a:p>
      </dgm:t>
    </dgm:pt>
    <dgm:pt modelId="{58629A73-469A-4035-A509-BA7E95D8115F}" type="sibTrans" cxnId="{3C9BB68F-2394-45E9-97C8-BA9388F2D754}">
      <dgm:prSet/>
      <dgm:spPr/>
      <dgm:t>
        <a:bodyPr/>
        <a:lstStyle/>
        <a:p>
          <a:endParaRPr lang="es-ES"/>
        </a:p>
      </dgm:t>
    </dgm:pt>
    <dgm:pt modelId="{C1308E68-4E2C-40D8-8BAA-FDE24C1F1571}">
      <dgm:prSet phldrT="[Texto]"/>
      <dgm:spPr/>
      <dgm:t>
        <a:bodyPr/>
        <a:lstStyle/>
        <a:p>
          <a:r>
            <a:rPr lang="es-ES" dirty="0" smtClean="0"/>
            <a:t>Ofimática:</a:t>
          </a:r>
        </a:p>
        <a:p>
          <a:r>
            <a:rPr lang="es-ES" dirty="0" smtClean="0"/>
            <a:t>Sele llama neutralizador</a:t>
          </a:r>
        </a:p>
        <a:p>
          <a:endParaRPr lang="es-ES" dirty="0"/>
        </a:p>
      </dgm:t>
    </dgm:pt>
    <dgm:pt modelId="{C9BAB7EA-F3A8-4E04-AFDA-32DF028182D0}" type="parTrans" cxnId="{DD399594-E54A-479B-98C6-FA0A19D1EDCD}">
      <dgm:prSet/>
      <dgm:spPr/>
      <dgm:t>
        <a:bodyPr/>
        <a:lstStyle/>
        <a:p>
          <a:endParaRPr lang="es-ES"/>
        </a:p>
      </dgm:t>
    </dgm:pt>
    <dgm:pt modelId="{579A6CE3-415D-41B6-A856-AE1FE9A41452}" type="sibTrans" cxnId="{DD399594-E54A-479B-98C6-FA0A19D1EDCD}">
      <dgm:prSet/>
      <dgm:spPr/>
      <dgm:t>
        <a:bodyPr/>
        <a:lstStyle/>
        <a:p>
          <a:endParaRPr lang="es-ES"/>
        </a:p>
      </dgm:t>
    </dgm:pt>
    <dgm:pt modelId="{05CBD84A-BA16-439C-8ABF-A7C2F3C7B554}">
      <dgm:prSet phldrT="[Texto]"/>
      <dgm:spPr/>
      <dgm:t>
        <a:bodyPr/>
        <a:lstStyle/>
        <a:p>
          <a:r>
            <a:rPr lang="es-ES" dirty="0" smtClean="0"/>
            <a:t>Leguaje de programación</a:t>
          </a:r>
        </a:p>
        <a:p>
          <a:r>
            <a:rPr lang="es-ES" dirty="0" smtClean="0"/>
            <a:t>También la palabra programación </a:t>
          </a:r>
          <a:endParaRPr lang="es-ES" dirty="0"/>
        </a:p>
      </dgm:t>
    </dgm:pt>
    <dgm:pt modelId="{D502EF68-6E47-443F-A345-F02831C65805}" type="parTrans" cxnId="{3D53C1AB-4284-41BB-A30E-F0ED7E95B65B}">
      <dgm:prSet/>
      <dgm:spPr/>
      <dgm:t>
        <a:bodyPr/>
        <a:lstStyle/>
        <a:p>
          <a:endParaRPr lang="es-ES"/>
        </a:p>
      </dgm:t>
    </dgm:pt>
    <dgm:pt modelId="{E2A2526A-5BBD-4DCA-8E9C-A55825108E41}" type="sibTrans" cxnId="{3D53C1AB-4284-41BB-A30E-F0ED7E95B65B}">
      <dgm:prSet/>
      <dgm:spPr/>
      <dgm:t>
        <a:bodyPr/>
        <a:lstStyle/>
        <a:p>
          <a:endParaRPr lang="es-ES"/>
        </a:p>
      </dgm:t>
    </dgm:pt>
    <dgm:pt modelId="{CE98D021-0503-4D41-BFFC-AA2FB1E77C53}">
      <dgm:prSet phldrT="[Texto]"/>
      <dgm:spPr/>
      <dgm:t>
        <a:bodyPr/>
        <a:lstStyle/>
        <a:p>
          <a:r>
            <a:rPr lang="es-ES" dirty="0" smtClean="0"/>
            <a:t>Mantenimiento preventivo</a:t>
          </a:r>
        </a:p>
        <a:p>
          <a:r>
            <a:rPr lang="es-ES" dirty="0" smtClean="0"/>
            <a:t>reparación que garanticen su buen funcionamiento </a:t>
          </a:r>
        </a:p>
        <a:p>
          <a:endParaRPr lang="es-ES" dirty="0"/>
        </a:p>
      </dgm:t>
    </dgm:pt>
    <dgm:pt modelId="{AD6F6D01-AE32-4717-BD33-A7037BB438FE}" type="parTrans" cxnId="{84081A45-6559-42D2-BF6C-82A5BE42721C}">
      <dgm:prSet/>
      <dgm:spPr/>
      <dgm:t>
        <a:bodyPr/>
        <a:lstStyle/>
        <a:p>
          <a:endParaRPr lang="es-ES"/>
        </a:p>
      </dgm:t>
    </dgm:pt>
    <dgm:pt modelId="{B978C524-D437-4BC4-8309-299AF9215D47}" type="sibTrans" cxnId="{84081A45-6559-42D2-BF6C-82A5BE42721C}">
      <dgm:prSet/>
      <dgm:spPr/>
      <dgm:t>
        <a:bodyPr/>
        <a:lstStyle/>
        <a:p>
          <a:endParaRPr lang="es-ES"/>
        </a:p>
      </dgm:t>
    </dgm:pt>
    <dgm:pt modelId="{7FAAE064-879D-4E1C-868E-92221549971D}">
      <dgm:prSet phldrT="[Texto]"/>
      <dgm:spPr/>
      <dgm:t>
        <a:bodyPr/>
        <a:lstStyle/>
        <a:p>
          <a:r>
            <a:rPr lang="es-ES" dirty="0" smtClean="0"/>
            <a:t>Contenido</a:t>
          </a:r>
          <a:endParaRPr lang="es-ES" dirty="0"/>
        </a:p>
      </dgm:t>
    </dgm:pt>
    <dgm:pt modelId="{8C600987-D808-42B6-9AAE-985A56A6D3D4}" type="parTrans" cxnId="{DE1A859E-AFE0-44B9-93C8-F43EB90DDB2F}">
      <dgm:prSet/>
      <dgm:spPr/>
      <dgm:t>
        <a:bodyPr/>
        <a:lstStyle/>
        <a:p>
          <a:endParaRPr lang="es-ES"/>
        </a:p>
      </dgm:t>
    </dgm:pt>
    <dgm:pt modelId="{053CC7D7-8CE9-4040-94E8-CF0E41CF5263}" type="sibTrans" cxnId="{DE1A859E-AFE0-44B9-93C8-F43EB90DDB2F}">
      <dgm:prSet/>
      <dgm:spPr/>
      <dgm:t>
        <a:bodyPr/>
        <a:lstStyle/>
        <a:p>
          <a:endParaRPr lang="es-ES"/>
        </a:p>
      </dgm:t>
    </dgm:pt>
    <dgm:pt modelId="{73DED4C3-05D9-457D-9A17-0292D6730B5C}" type="pres">
      <dgm:prSet presAssocID="{AAE731BF-3D69-418C-9A1C-B9D1F2F481F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BA4ED144-EC59-4AE7-BC44-251DB90B0E06}" type="pres">
      <dgm:prSet presAssocID="{6AA9AF9A-9EF6-4C61-805A-51D3ABAC366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B7E1541-27B2-483B-9444-E87ACC092532}" type="pres">
      <dgm:prSet presAssocID="{58629A73-469A-4035-A509-BA7E95D8115F}" presName="sibTrans" presStyleCnt="0"/>
      <dgm:spPr/>
    </dgm:pt>
    <dgm:pt modelId="{BFB69DDB-841C-44DB-9768-E51510D0AB45}" type="pres">
      <dgm:prSet presAssocID="{C1308E68-4E2C-40D8-8BAA-FDE24C1F1571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3EE4F35-F56A-4AB7-925B-7EE293799850}" type="pres">
      <dgm:prSet presAssocID="{579A6CE3-415D-41B6-A856-AE1FE9A41452}" presName="sibTrans" presStyleCnt="0"/>
      <dgm:spPr/>
    </dgm:pt>
    <dgm:pt modelId="{35921CB7-746E-4186-B4EB-A0BA3C89F08B}" type="pres">
      <dgm:prSet presAssocID="{05CBD84A-BA16-439C-8ABF-A7C2F3C7B554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DD53A91-B7E6-43ED-B3F6-B3313C6C1DD4}" type="pres">
      <dgm:prSet presAssocID="{E2A2526A-5BBD-4DCA-8E9C-A55825108E41}" presName="sibTrans" presStyleCnt="0"/>
      <dgm:spPr/>
    </dgm:pt>
    <dgm:pt modelId="{5B120E83-476D-49E0-B709-DEADCA0AB3B1}" type="pres">
      <dgm:prSet presAssocID="{CE98D021-0503-4D41-BFFC-AA2FB1E77C5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99ED705-C4AC-47DB-84C7-90A834C93585}" type="pres">
      <dgm:prSet presAssocID="{B978C524-D437-4BC4-8309-299AF9215D47}" presName="sibTrans" presStyleCnt="0"/>
      <dgm:spPr/>
    </dgm:pt>
    <dgm:pt modelId="{985AD777-58F0-4B0F-80B7-E51B995604C0}" type="pres">
      <dgm:prSet presAssocID="{7FAAE064-879D-4E1C-868E-92221549971D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DE1A859E-AFE0-44B9-93C8-F43EB90DDB2F}" srcId="{AAE731BF-3D69-418C-9A1C-B9D1F2F481F4}" destId="{7FAAE064-879D-4E1C-868E-92221549971D}" srcOrd="4" destOrd="0" parTransId="{8C600987-D808-42B6-9AAE-985A56A6D3D4}" sibTransId="{053CC7D7-8CE9-4040-94E8-CF0E41CF5263}"/>
    <dgm:cxn modelId="{C66C107C-33C7-4A06-BD01-F8A02C4093BC}" type="presOf" srcId="{6AA9AF9A-9EF6-4C61-805A-51D3ABAC366D}" destId="{BA4ED144-EC59-4AE7-BC44-251DB90B0E06}" srcOrd="0" destOrd="0" presId="urn:microsoft.com/office/officeart/2005/8/layout/default"/>
    <dgm:cxn modelId="{3D53C1AB-4284-41BB-A30E-F0ED7E95B65B}" srcId="{AAE731BF-3D69-418C-9A1C-B9D1F2F481F4}" destId="{05CBD84A-BA16-439C-8ABF-A7C2F3C7B554}" srcOrd="2" destOrd="0" parTransId="{D502EF68-6E47-443F-A345-F02831C65805}" sibTransId="{E2A2526A-5BBD-4DCA-8E9C-A55825108E41}"/>
    <dgm:cxn modelId="{B17CCA78-EF7C-4F5D-8BC5-669213AEAFE6}" type="presOf" srcId="{7FAAE064-879D-4E1C-868E-92221549971D}" destId="{985AD777-58F0-4B0F-80B7-E51B995604C0}" srcOrd="0" destOrd="0" presId="urn:microsoft.com/office/officeart/2005/8/layout/default"/>
    <dgm:cxn modelId="{3C9BB68F-2394-45E9-97C8-BA9388F2D754}" srcId="{AAE731BF-3D69-418C-9A1C-B9D1F2F481F4}" destId="{6AA9AF9A-9EF6-4C61-805A-51D3ABAC366D}" srcOrd="0" destOrd="0" parTransId="{5E4A38BC-C139-4666-93A3-836EACDD6250}" sibTransId="{58629A73-469A-4035-A509-BA7E95D8115F}"/>
    <dgm:cxn modelId="{E9678437-44B0-446C-A5F7-79689DDAE3DA}" type="presOf" srcId="{C1308E68-4E2C-40D8-8BAA-FDE24C1F1571}" destId="{BFB69DDB-841C-44DB-9768-E51510D0AB45}" srcOrd="0" destOrd="0" presId="urn:microsoft.com/office/officeart/2005/8/layout/default"/>
    <dgm:cxn modelId="{96CC0F92-A71C-4D88-A7CB-097E9CCBB1CB}" type="presOf" srcId="{CE98D021-0503-4D41-BFFC-AA2FB1E77C53}" destId="{5B120E83-476D-49E0-B709-DEADCA0AB3B1}" srcOrd="0" destOrd="0" presId="urn:microsoft.com/office/officeart/2005/8/layout/default"/>
    <dgm:cxn modelId="{CE9EF08E-2300-4AD8-828A-81ACC501B205}" type="presOf" srcId="{AAE731BF-3D69-418C-9A1C-B9D1F2F481F4}" destId="{73DED4C3-05D9-457D-9A17-0292D6730B5C}" srcOrd="0" destOrd="0" presId="urn:microsoft.com/office/officeart/2005/8/layout/default"/>
    <dgm:cxn modelId="{84081A45-6559-42D2-BF6C-82A5BE42721C}" srcId="{AAE731BF-3D69-418C-9A1C-B9D1F2F481F4}" destId="{CE98D021-0503-4D41-BFFC-AA2FB1E77C53}" srcOrd="3" destOrd="0" parTransId="{AD6F6D01-AE32-4717-BD33-A7037BB438FE}" sibTransId="{B978C524-D437-4BC4-8309-299AF9215D47}"/>
    <dgm:cxn modelId="{31FB1684-928B-4AF0-96CE-E0B4E86D59E6}" type="presOf" srcId="{05CBD84A-BA16-439C-8ABF-A7C2F3C7B554}" destId="{35921CB7-746E-4186-B4EB-A0BA3C89F08B}" srcOrd="0" destOrd="0" presId="urn:microsoft.com/office/officeart/2005/8/layout/default"/>
    <dgm:cxn modelId="{DD399594-E54A-479B-98C6-FA0A19D1EDCD}" srcId="{AAE731BF-3D69-418C-9A1C-B9D1F2F481F4}" destId="{C1308E68-4E2C-40D8-8BAA-FDE24C1F1571}" srcOrd="1" destOrd="0" parTransId="{C9BAB7EA-F3A8-4E04-AFDA-32DF028182D0}" sibTransId="{579A6CE3-415D-41B6-A856-AE1FE9A41452}"/>
    <dgm:cxn modelId="{873275E3-7401-402E-A018-CB45C9832BD5}" type="presParOf" srcId="{73DED4C3-05D9-457D-9A17-0292D6730B5C}" destId="{BA4ED144-EC59-4AE7-BC44-251DB90B0E06}" srcOrd="0" destOrd="0" presId="urn:microsoft.com/office/officeart/2005/8/layout/default"/>
    <dgm:cxn modelId="{BA204B50-D7FB-4CC6-8ACE-2D767A1B84E7}" type="presParOf" srcId="{73DED4C3-05D9-457D-9A17-0292D6730B5C}" destId="{9B7E1541-27B2-483B-9444-E87ACC092532}" srcOrd="1" destOrd="0" presId="urn:microsoft.com/office/officeart/2005/8/layout/default"/>
    <dgm:cxn modelId="{55753FDB-CFDF-4F6C-B93C-C2C29C982CE0}" type="presParOf" srcId="{73DED4C3-05D9-457D-9A17-0292D6730B5C}" destId="{BFB69DDB-841C-44DB-9768-E51510D0AB45}" srcOrd="2" destOrd="0" presId="urn:microsoft.com/office/officeart/2005/8/layout/default"/>
    <dgm:cxn modelId="{453F8B04-B7E8-47B4-8F90-4B1703B39B28}" type="presParOf" srcId="{73DED4C3-05D9-457D-9A17-0292D6730B5C}" destId="{F3EE4F35-F56A-4AB7-925B-7EE293799850}" srcOrd="3" destOrd="0" presId="urn:microsoft.com/office/officeart/2005/8/layout/default"/>
    <dgm:cxn modelId="{71F6C845-1E57-4001-9689-E856C6C036A5}" type="presParOf" srcId="{73DED4C3-05D9-457D-9A17-0292D6730B5C}" destId="{35921CB7-746E-4186-B4EB-A0BA3C89F08B}" srcOrd="4" destOrd="0" presId="urn:microsoft.com/office/officeart/2005/8/layout/default"/>
    <dgm:cxn modelId="{41D0DB1E-D256-4E81-8F5D-D607EDE0B15F}" type="presParOf" srcId="{73DED4C3-05D9-457D-9A17-0292D6730B5C}" destId="{7DD53A91-B7E6-43ED-B3F6-B3313C6C1DD4}" srcOrd="5" destOrd="0" presId="urn:microsoft.com/office/officeart/2005/8/layout/default"/>
    <dgm:cxn modelId="{8330B460-7FD1-45BB-910F-EB61A5705FED}" type="presParOf" srcId="{73DED4C3-05D9-457D-9A17-0292D6730B5C}" destId="{5B120E83-476D-49E0-B709-DEADCA0AB3B1}" srcOrd="6" destOrd="0" presId="urn:microsoft.com/office/officeart/2005/8/layout/default"/>
    <dgm:cxn modelId="{B68D485B-9D7E-4738-83FA-FBAD09CB3C42}" type="presParOf" srcId="{73DED4C3-05D9-457D-9A17-0292D6730B5C}" destId="{E99ED705-C4AC-47DB-84C7-90A834C93585}" srcOrd="7" destOrd="0" presId="urn:microsoft.com/office/officeart/2005/8/layout/default"/>
    <dgm:cxn modelId="{534CF359-0596-4959-B0AE-C70B7AF7A87C}" type="presParOf" srcId="{73DED4C3-05D9-457D-9A17-0292D6730B5C}" destId="{985AD777-58F0-4B0F-80B7-E51B995604C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4ED144-EC59-4AE7-BC44-251DB90B0E06}">
      <dsp:nvSpPr>
        <dsp:cNvPr id="0" name=""/>
        <dsp:cNvSpPr/>
      </dsp:nvSpPr>
      <dsp:spPr>
        <a:xfrm>
          <a:off x="0" y="408146"/>
          <a:ext cx="2860544" cy="17163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Informática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 La informática, entonces, ayuda al ser humano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600" kern="1200" dirty="0"/>
        </a:p>
      </dsp:txBody>
      <dsp:txXfrm>
        <a:off x="0" y="408146"/>
        <a:ext cx="2860544" cy="1716326"/>
      </dsp:txXfrm>
    </dsp:sp>
    <dsp:sp modelId="{BFB69DDB-841C-44DB-9768-E51510D0AB45}">
      <dsp:nvSpPr>
        <dsp:cNvPr id="0" name=""/>
        <dsp:cNvSpPr/>
      </dsp:nvSpPr>
      <dsp:spPr>
        <a:xfrm>
          <a:off x="3146598" y="408146"/>
          <a:ext cx="2860544" cy="17163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Ofimática: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Sele llama neutralizador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600" kern="1200" dirty="0"/>
        </a:p>
      </dsp:txBody>
      <dsp:txXfrm>
        <a:off x="3146598" y="408146"/>
        <a:ext cx="2860544" cy="1716326"/>
      </dsp:txXfrm>
    </dsp:sp>
    <dsp:sp modelId="{35921CB7-746E-4186-B4EB-A0BA3C89F08B}">
      <dsp:nvSpPr>
        <dsp:cNvPr id="0" name=""/>
        <dsp:cNvSpPr/>
      </dsp:nvSpPr>
      <dsp:spPr>
        <a:xfrm>
          <a:off x="6293197" y="408146"/>
          <a:ext cx="2860544" cy="17163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Leguaje de programación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También la palabra programación </a:t>
          </a:r>
          <a:endParaRPr lang="es-ES" sz="1600" kern="1200" dirty="0"/>
        </a:p>
      </dsp:txBody>
      <dsp:txXfrm>
        <a:off x="6293197" y="408146"/>
        <a:ext cx="2860544" cy="1716326"/>
      </dsp:txXfrm>
    </dsp:sp>
    <dsp:sp modelId="{5B120E83-476D-49E0-B709-DEADCA0AB3B1}">
      <dsp:nvSpPr>
        <dsp:cNvPr id="0" name=""/>
        <dsp:cNvSpPr/>
      </dsp:nvSpPr>
      <dsp:spPr>
        <a:xfrm>
          <a:off x="1573299" y="2410527"/>
          <a:ext cx="2860544" cy="17163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Mantenimiento preventivo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reparación que garanticen su buen funcionamiento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600" kern="1200" dirty="0"/>
        </a:p>
      </dsp:txBody>
      <dsp:txXfrm>
        <a:off x="1573299" y="2410527"/>
        <a:ext cx="2860544" cy="1716326"/>
      </dsp:txXfrm>
    </dsp:sp>
    <dsp:sp modelId="{985AD777-58F0-4B0F-80B7-E51B995604C0}">
      <dsp:nvSpPr>
        <dsp:cNvPr id="0" name=""/>
        <dsp:cNvSpPr/>
      </dsp:nvSpPr>
      <dsp:spPr>
        <a:xfrm>
          <a:off x="4719898" y="2410527"/>
          <a:ext cx="2860544" cy="17163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Contenido</a:t>
          </a:r>
          <a:endParaRPr lang="es-ES" sz="1600" kern="1200" dirty="0"/>
        </a:p>
      </dsp:txBody>
      <dsp:txXfrm>
        <a:off x="4719898" y="2410527"/>
        <a:ext cx="2860544" cy="1716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8419071"/>
      </p:ext>
    </p:extLst>
  </p:cSld>
  <p:clrMapOvr>
    <a:masterClrMapping/>
  </p:clrMapOvr>
  <p:transition spd="med" advClick="0" advTm="2000">
    <p:comb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5625464"/>
      </p:ext>
    </p:extLst>
  </p:cSld>
  <p:clrMapOvr>
    <a:masterClrMapping/>
  </p:clrMapOvr>
  <p:transition spd="med" advClick="0" advTm="2000">
    <p:comb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8319250"/>
      </p:ext>
    </p:extLst>
  </p:cSld>
  <p:clrMapOvr>
    <a:masterClrMapping/>
  </p:clrMapOvr>
  <p:transition spd="med" advClick="0" advTm="2000">
    <p:comb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520575"/>
      </p:ext>
    </p:extLst>
  </p:cSld>
  <p:clrMapOvr>
    <a:masterClrMapping/>
  </p:clrMapOvr>
  <p:transition spd="med" advClick="0" advTm="2000">
    <p:comb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1376557"/>
      </p:ext>
    </p:extLst>
  </p:cSld>
  <p:clrMapOvr>
    <a:masterClrMapping/>
  </p:clrMapOvr>
  <p:transition spd="med" advClick="0" advTm="2000">
    <p:comb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1400509"/>
      </p:ext>
    </p:extLst>
  </p:cSld>
  <p:clrMapOvr>
    <a:masterClrMapping/>
  </p:clrMapOvr>
  <p:transition spd="med" advClick="0" advTm="2000">
    <p:comb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1604969"/>
      </p:ext>
    </p:extLst>
  </p:cSld>
  <p:clrMapOvr>
    <a:masterClrMapping/>
  </p:clrMapOvr>
  <p:transition spd="med" advClick="0" advTm="2000">
    <p:comb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5790312"/>
      </p:ext>
    </p:extLst>
  </p:cSld>
  <p:clrMapOvr>
    <a:masterClrMapping/>
  </p:clrMapOvr>
  <p:transition spd="med" advClick="0" advTm="2000">
    <p:comb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4693416"/>
      </p:ext>
    </p:extLst>
  </p:cSld>
  <p:clrMapOvr>
    <a:masterClrMapping/>
  </p:clrMapOvr>
  <p:transition spd="med" advClick="0" advTm="2000">
    <p:comb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0081126"/>
      </p:ext>
    </p:extLst>
  </p:cSld>
  <p:clrMapOvr>
    <a:masterClrMapping/>
  </p:clrMapOvr>
  <p:transition spd="med" advClick="0" advTm="2000">
    <p:comb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199604"/>
      </p:ext>
    </p:extLst>
  </p:cSld>
  <p:clrMapOvr>
    <a:masterClrMapping/>
  </p:clrMapOvr>
  <p:transition spd="med" advClick="0" advTm="2000">
    <p:comb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4855574"/>
      </p:ext>
    </p:extLst>
  </p:cSld>
  <p:clrMapOvr>
    <a:masterClrMapping/>
  </p:clrMapOvr>
  <p:transition spd="med" advClick="0" advTm="2000">
    <p:comb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3151091"/>
      </p:ext>
    </p:extLst>
  </p:cSld>
  <p:clrMapOvr>
    <a:masterClrMapping/>
  </p:clrMapOvr>
  <p:transition spd="med" advClick="0" advTm="2000">
    <p:comb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8700870"/>
      </p:ext>
    </p:extLst>
  </p:cSld>
  <p:clrMapOvr>
    <a:masterClrMapping/>
  </p:clrMapOvr>
  <p:transition spd="med" advClick="0" advTm="2000">
    <p:comb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2882051"/>
      </p:ext>
    </p:extLst>
  </p:cSld>
  <p:clrMapOvr>
    <a:masterClrMapping/>
  </p:clrMapOvr>
  <p:transition spd="med" advClick="0" advTm="2000">
    <p:comb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7437679"/>
      </p:ext>
    </p:extLst>
  </p:cSld>
  <p:clrMapOvr>
    <a:masterClrMapping/>
  </p:clrMapOvr>
  <p:transition spd="med" advClick="0" advTm="2000">
    <p:comb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35567-08F7-47AE-AACA-4B49DBBF52F9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FC49A6-A03A-4B77-BBFC-C003531F106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4615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</p:sldLayoutIdLst>
  <p:transition spd="med" advClick="0" advTm="2000">
    <p:comb dir="vert"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1"/>
            <a:ext cx="8915399" cy="876822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Liceo Compu-Market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977030"/>
            <a:ext cx="8915399" cy="5880969"/>
          </a:xfrm>
        </p:spPr>
        <p:txBody>
          <a:bodyPr/>
          <a:lstStyle/>
          <a:p>
            <a:r>
              <a:rPr lang="es-ES" dirty="0" smtClean="0"/>
              <a:t>Maestro: Erick Gonzales </a:t>
            </a:r>
          </a:p>
          <a:p>
            <a:r>
              <a:rPr lang="es-ES" dirty="0" smtClean="0"/>
              <a:t>Curso: Programación</a:t>
            </a:r>
          </a:p>
          <a:p>
            <a:r>
              <a:rPr lang="es-ES" dirty="0"/>
              <a:t> </a:t>
            </a:r>
            <a:endParaRPr lang="es-ES" dirty="0" smtClean="0"/>
          </a:p>
          <a:p>
            <a:pPr algn="ctr"/>
            <a:r>
              <a:rPr lang="es-ES" dirty="0" smtClean="0"/>
              <a:t>Tema:</a:t>
            </a:r>
          </a:p>
          <a:p>
            <a:pPr algn="ctr"/>
            <a:r>
              <a:rPr lang="es-ES" dirty="0" smtClean="0"/>
              <a:t>Laboratorio</a:t>
            </a:r>
          </a:p>
          <a:p>
            <a:pPr algn="ctr"/>
            <a:endParaRPr lang="es-ES" dirty="0" smtClean="0"/>
          </a:p>
          <a:p>
            <a:pPr algn="ctr"/>
            <a:r>
              <a:rPr lang="es-ES" dirty="0" smtClean="0"/>
              <a:t>Nombre: Jennifer Johana Rodriguez Santos</a:t>
            </a:r>
          </a:p>
          <a:p>
            <a:pPr algn="ctr"/>
            <a:r>
              <a:rPr lang="es-ES" dirty="0" smtClean="0"/>
              <a:t>Grado: 5to Bachiller en ciencias y letras  </a:t>
            </a:r>
          </a:p>
          <a:p>
            <a:pPr algn="ctr"/>
            <a:r>
              <a:rPr lang="es-ES" dirty="0" smtClean="0"/>
              <a:t>con orientación en computación</a:t>
            </a:r>
          </a:p>
          <a:p>
            <a:pPr algn="ctr"/>
            <a:r>
              <a:rPr lang="es-ES" dirty="0" smtClean="0"/>
              <a:t>Sección: única  Jornada: Vespertina</a:t>
            </a:r>
          </a:p>
          <a:p>
            <a:pPr algn="ctr"/>
            <a:r>
              <a:rPr lang="es-ES" dirty="0" smtClean="0"/>
              <a:t>Fecha: 20/04/2017</a:t>
            </a:r>
          </a:p>
          <a:p>
            <a:pPr algn="ctr"/>
            <a:r>
              <a:rPr lang="es-ES" dirty="0" smtClean="0"/>
              <a:t>Carnet: 88-16-16566</a:t>
            </a:r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79713667"/>
      </p:ext>
    </p:extLst>
  </p:cSld>
  <p:clrMapOvr>
    <a:masterClrMapping/>
  </p:clrMapOvr>
  <p:transition spd="med" advTm="2000">
    <p:comb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237996"/>
            <a:ext cx="8915399" cy="876820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Concusión 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1340285"/>
            <a:ext cx="8915399" cy="4563377"/>
          </a:xfrm>
        </p:spPr>
        <p:txBody>
          <a:bodyPr>
            <a:normAutofit fontScale="92500" lnSpcReduction="10000"/>
          </a:bodyPr>
          <a:lstStyle/>
          <a:p>
            <a:r>
              <a:rPr lang="es-ES" dirty="0" smtClean="0"/>
              <a:t>Informática:</a:t>
            </a:r>
          </a:p>
          <a:p>
            <a:r>
              <a:rPr lang="es-ES" dirty="0" smtClean="0"/>
              <a:t>Es un tema muy interesante y nos lleva ha ver los tipos y clases de informática que existen</a:t>
            </a:r>
          </a:p>
          <a:p>
            <a:r>
              <a:rPr lang="es-ES" dirty="0" smtClean="0"/>
              <a:t>Ofimática:</a:t>
            </a:r>
          </a:p>
          <a:p>
            <a:r>
              <a:rPr lang="es-ES" dirty="0" smtClean="0"/>
              <a:t>Ofimática es lo que nos lleva ala actualidad ha estar conectados en la redes</a:t>
            </a:r>
          </a:p>
          <a:p>
            <a:r>
              <a:rPr lang="es-ES" dirty="0" smtClean="0"/>
              <a:t>Lenguaje de programación y sus líneas de tiempo :</a:t>
            </a:r>
          </a:p>
          <a:p>
            <a:r>
              <a:rPr lang="es-ES" dirty="0" smtClean="0"/>
              <a:t>Todos los códigos que nos permite utilizar para desarrollos de  paginas y cada uno de los tipos de lineamientos</a:t>
            </a:r>
          </a:p>
          <a:p>
            <a:r>
              <a:rPr lang="es-ES" dirty="0" smtClean="0"/>
              <a:t>Movimiento Preventivo:</a:t>
            </a:r>
          </a:p>
          <a:p>
            <a:r>
              <a:rPr lang="es-ES" dirty="0" smtClean="0"/>
              <a:t>Mantenimiento que le ofrecemos ala computadora poder ver el estado en la que </a:t>
            </a:r>
            <a:r>
              <a:rPr lang="es-ES" smtClean="0"/>
              <a:t>se encuentras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smtClean="0"/>
              <a:t/>
            </a:r>
            <a:br>
              <a:rPr lang="es-ES" dirty="0" smtClean="0"/>
            </a:br>
            <a:endParaRPr lang="es-ES" dirty="0" smtClean="0"/>
          </a:p>
          <a:p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39993279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501042"/>
            <a:ext cx="8915399" cy="1152394"/>
          </a:xfrm>
        </p:spPr>
        <p:txBody>
          <a:bodyPr/>
          <a:lstStyle/>
          <a:p>
            <a:pPr algn="ctr"/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2567837"/>
            <a:ext cx="8915399" cy="1377862"/>
          </a:xfrm>
        </p:spPr>
        <p:txBody>
          <a:bodyPr/>
          <a:lstStyle/>
          <a:p>
            <a:pPr algn="ctr"/>
            <a:r>
              <a:rPr lang="es-ES" dirty="0" smtClean="0"/>
              <a:t>A continuación le presentaremos un breve resumen de lo que es informática y ofimática,  el lenguaje de programación y su línea de tiempo y varios mas es algo q nos ayudara y es necesario aprender todo relacionado con computación.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7442337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475990"/>
            <a:ext cx="8915399" cy="1152394"/>
          </a:xfrm>
        </p:spPr>
        <p:txBody>
          <a:bodyPr/>
          <a:lstStyle/>
          <a:p>
            <a:r>
              <a:rPr lang="es-ES" dirty="0" smtClean="0"/>
              <a:t>Informática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2" y="2154477"/>
            <a:ext cx="8915399" cy="3870542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El término proviene del francés </a:t>
            </a:r>
            <a:r>
              <a:rPr lang="es-ES" dirty="0" smtClean="0"/>
              <a:t>"informa tique" </a:t>
            </a:r>
            <a:r>
              <a:rPr lang="es-ES" dirty="0"/>
              <a:t>(mezcla de las palabras </a:t>
            </a:r>
            <a:r>
              <a:rPr lang="es-ES" dirty="0" smtClean="0"/>
              <a:t>"información" </a:t>
            </a:r>
            <a:r>
              <a:rPr lang="es-ES" dirty="0"/>
              <a:t>y </a:t>
            </a:r>
            <a:r>
              <a:rPr lang="es-ES" dirty="0" smtClean="0"/>
              <a:t>"autentique"), </a:t>
            </a:r>
            <a:r>
              <a:rPr lang="es-ES" dirty="0"/>
              <a:t>se trata de la rama ingenieril relativa al tratamiento de información automatizado mediante máquinas. Este campo de estudio, investigación y trabajo comprende el uso de la computación para resolver problemas mediante programas, diseño, fundamentos teóricos científicos y diversas </a:t>
            </a:r>
            <a:r>
              <a:rPr lang="es-ES" dirty="0" smtClean="0"/>
              <a:t>técnicas.</a:t>
            </a:r>
          </a:p>
          <a:p>
            <a:r>
              <a:rPr lang="es-ES" dirty="0"/>
              <a:t>La informática, entonces, ayuda al ser humano en la tarea de potenciar las capacidades de comunicación, pensamiento y memoria. Es aplicada en varias áreas de la actividad social, como por ejemplo en aplicaciones multimedia, arte, ciencia, diseño computarizado, juegos digitales, investigación, transporte público, comunicaciones, robots en las fábricas, control y monitores de procesos industriales, consulta y almacenamiento de información, o gestión de negocios. Si bien se trata de una disciplina 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r>
              <a:rPr lang="es-ES" dirty="0"/>
              <a:t/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0647" y="4430158"/>
            <a:ext cx="3920646" cy="166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405887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200416"/>
            <a:ext cx="8915399" cy="1089765"/>
          </a:xfrm>
        </p:spPr>
        <p:txBody>
          <a:bodyPr>
            <a:normAutofit/>
          </a:bodyPr>
          <a:lstStyle/>
          <a:p>
            <a:r>
              <a:rPr lang="es-ES" dirty="0" smtClean="0"/>
              <a:t>ofimática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1741119"/>
            <a:ext cx="8915399" cy="4162544"/>
          </a:xfrm>
        </p:spPr>
        <p:txBody>
          <a:bodyPr/>
          <a:lstStyle/>
          <a:p>
            <a:r>
              <a:rPr lang="es-ES" b="1" dirty="0"/>
              <a:t>Ofimática</a:t>
            </a:r>
            <a:r>
              <a:rPr lang="es-ES" dirty="0"/>
              <a:t>, (acrónimo de </a:t>
            </a:r>
            <a:r>
              <a:rPr lang="es-ES" dirty="0" smtClean="0"/>
              <a:t>off </a:t>
            </a:r>
            <a:r>
              <a:rPr lang="es-ES" dirty="0"/>
              <a:t>de oficina y </a:t>
            </a:r>
            <a:r>
              <a:rPr lang="es-ES" dirty="0" smtClean="0"/>
              <a:t>matica </a:t>
            </a:r>
            <a:r>
              <a:rPr lang="es-ES" dirty="0"/>
              <a:t>de informática) a veces también llamado </a:t>
            </a:r>
            <a:r>
              <a:rPr lang="es-ES" i="1" dirty="0"/>
              <a:t>neurótica</a:t>
            </a:r>
            <a:r>
              <a:rPr lang="es-ES" dirty="0"/>
              <a:t> o </a:t>
            </a:r>
            <a:r>
              <a:rPr lang="es-ES" i="1" dirty="0"/>
              <a:t>automatización de escritorios</a:t>
            </a:r>
            <a:r>
              <a:rPr lang="es-ES" dirty="0"/>
              <a:t> o </a:t>
            </a:r>
            <a:r>
              <a:rPr lang="es-ES" i="1" dirty="0"/>
              <a:t>automatización de </a:t>
            </a:r>
            <a:r>
              <a:rPr lang="es-ES" i="1" dirty="0" smtClean="0"/>
              <a:t>oficinas</a:t>
            </a:r>
            <a:r>
              <a:rPr lang="es-ES" dirty="0" smtClean="0"/>
              <a:t>,</a:t>
            </a:r>
            <a:r>
              <a:rPr lang="es-ES" baseline="30000" dirty="0" smtClean="0"/>
              <a:t>1 </a:t>
            </a:r>
            <a:r>
              <a:rPr lang="es-ES" dirty="0" smtClean="0"/>
              <a:t>designa </a:t>
            </a:r>
            <a:r>
              <a:rPr lang="es-ES" dirty="0"/>
              <a:t>al conjunto de técnicas, aplicaciones y herramientas informáticas que se utilizan en funciones de oficina para optimizar, automatizar, mejorar tareas y procedimientos relacionados. Las herramientas ofimáticas permiten idear, crear, manipular, transmitir o almacenar la información necesaria en una oficina. Actualmente es fundamental que las oficinas estén conectadas a una red </a:t>
            </a:r>
            <a:r>
              <a:rPr lang="es-ES" dirty="0" smtClean="0"/>
              <a:t>local</a:t>
            </a:r>
            <a:r>
              <a:rPr lang="es-ES" dirty="0"/>
              <a:t> </a:t>
            </a:r>
            <a:r>
              <a:rPr lang="es-ES" dirty="0" smtClean="0"/>
              <a:t>o </a:t>
            </a:r>
            <a:r>
              <a:rPr lang="es-ES" dirty="0"/>
              <a:t>a </a:t>
            </a:r>
            <a:r>
              <a:rPr lang="es-ES" dirty="0" smtClean="0"/>
              <a:t>Internet</a:t>
            </a:r>
            <a:endParaRPr lang="es-ES" dirty="0"/>
          </a:p>
          <a:p>
            <a:r>
              <a:rPr lang="es-ES" dirty="0"/>
              <a:t/>
            </a:r>
            <a:br>
              <a:rPr lang="es-ES" dirty="0"/>
            </a:b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408" y="4040994"/>
            <a:ext cx="2997504" cy="231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086108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200417"/>
            <a:ext cx="8915399" cy="1728592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Lenguaje de programación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10382" y="1929009"/>
            <a:ext cx="8915399" cy="3749185"/>
          </a:xfrm>
        </p:spPr>
        <p:txBody>
          <a:bodyPr>
            <a:normAutofit/>
          </a:bodyPr>
          <a:lstStyle/>
          <a:p>
            <a:r>
              <a:rPr lang="es-ES" dirty="0"/>
              <a:t>Un </a:t>
            </a:r>
            <a:r>
              <a:rPr lang="es-ES" b="1" dirty="0"/>
              <a:t>lenguaje de programación</a:t>
            </a:r>
            <a:r>
              <a:rPr lang="es-ES" dirty="0"/>
              <a:t> es un lenguaje </a:t>
            </a:r>
            <a:r>
              <a:rPr lang="es-ES" dirty="0" smtClean="0"/>
              <a:t>formal</a:t>
            </a:r>
            <a:r>
              <a:rPr lang="es-ES" dirty="0"/>
              <a:t> </a:t>
            </a:r>
            <a:r>
              <a:rPr lang="es-ES" dirty="0" smtClean="0"/>
              <a:t>diseñado </a:t>
            </a:r>
            <a:r>
              <a:rPr lang="es-ES" dirty="0"/>
              <a:t>para realizar </a:t>
            </a:r>
            <a:r>
              <a:rPr lang="es-ES" dirty="0" smtClean="0"/>
              <a:t>procesos</a:t>
            </a:r>
            <a:r>
              <a:rPr lang="es-ES" dirty="0"/>
              <a:t> </a:t>
            </a:r>
            <a:r>
              <a:rPr lang="es-ES" dirty="0" smtClean="0"/>
              <a:t>que </a:t>
            </a:r>
            <a:r>
              <a:rPr lang="es-ES" dirty="0"/>
              <a:t>pueden ser llevados a cabo por máquinas como las </a:t>
            </a:r>
            <a:r>
              <a:rPr lang="es-ES" dirty="0" smtClean="0"/>
              <a:t>computadoras.</a:t>
            </a:r>
          </a:p>
          <a:p>
            <a:r>
              <a:rPr lang="es-ES" dirty="0"/>
              <a:t>También la palabra programación se define como el proceso de creación de un </a:t>
            </a:r>
            <a:r>
              <a:rPr lang="es-ES" dirty="0" smtClean="0"/>
              <a:t>programa</a:t>
            </a:r>
            <a:r>
              <a:rPr lang="es-ES" dirty="0"/>
              <a:t> </a:t>
            </a:r>
            <a:r>
              <a:rPr lang="es-ES" dirty="0" smtClean="0"/>
              <a:t>de</a:t>
            </a:r>
            <a:r>
              <a:rPr lang="es-ES" dirty="0"/>
              <a:t> </a:t>
            </a:r>
            <a:r>
              <a:rPr lang="es-ES" dirty="0" smtClean="0"/>
              <a:t>computadora</a:t>
            </a:r>
            <a:r>
              <a:rPr lang="es-ES" dirty="0"/>
              <a:t> </a:t>
            </a:r>
            <a:r>
              <a:rPr lang="es-ES" dirty="0" smtClean="0"/>
              <a:t>mediante </a:t>
            </a:r>
            <a:r>
              <a:rPr lang="es-ES" dirty="0"/>
              <a:t>la aplicación de procedimientos lógicos, a través de los siguientes pasos</a:t>
            </a:r>
            <a:r>
              <a:rPr lang="es-ES" dirty="0" smtClean="0"/>
              <a:t>:</a:t>
            </a:r>
          </a:p>
          <a:p>
            <a:endParaRPr lang="es-ES" dirty="0" smtClean="0"/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631" y="4142656"/>
            <a:ext cx="38100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407239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450938"/>
            <a:ext cx="8915399" cy="1252602"/>
          </a:xfrm>
        </p:spPr>
        <p:txBody>
          <a:bodyPr/>
          <a:lstStyle/>
          <a:p>
            <a:r>
              <a:rPr lang="es-ES" dirty="0" smtClean="0"/>
              <a:t>Y su línea de tiempo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726" y="1828800"/>
            <a:ext cx="11165493" cy="776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72193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313152"/>
            <a:ext cx="8915399" cy="1991637"/>
          </a:xfrm>
        </p:spPr>
        <p:txBody>
          <a:bodyPr/>
          <a:lstStyle/>
          <a:p>
            <a:r>
              <a:rPr lang="es-ES" dirty="0" smtClean="0"/>
              <a:t>Mantenimiento Preventivo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2517733"/>
            <a:ext cx="8915399" cy="3385930"/>
          </a:xfrm>
        </p:spPr>
        <p:txBody>
          <a:bodyPr/>
          <a:lstStyle/>
          <a:p>
            <a:r>
              <a:rPr lang="es-ES" dirty="0"/>
              <a:t>En las operaciones de </a:t>
            </a:r>
            <a:r>
              <a:rPr lang="es-ES" b="1" dirty="0"/>
              <a:t>mantenimiento</a:t>
            </a:r>
            <a:r>
              <a:rPr lang="es-ES" dirty="0"/>
              <a:t>, </a:t>
            </a:r>
            <a:r>
              <a:rPr lang="es-ES" dirty="0" smtClean="0"/>
              <a:t>el </a:t>
            </a:r>
            <a:r>
              <a:rPr lang="es-ES" b="1" dirty="0" smtClean="0"/>
              <a:t>mantenimiento </a:t>
            </a:r>
            <a:r>
              <a:rPr lang="es-ES" b="1" dirty="0"/>
              <a:t>preventivo</a:t>
            </a:r>
            <a:r>
              <a:rPr lang="es-ES" dirty="0"/>
              <a:t> es el destinado a la conservación de equipos o instalaciones mediante la realización de revisión y reparación que garanticen su buen funcionamiento y fiabilidad</a:t>
            </a:r>
            <a:r>
              <a:rPr lang="es-ES" dirty="0" smtClean="0"/>
              <a:t>.</a:t>
            </a:r>
          </a:p>
          <a:p>
            <a:r>
              <a:rPr lang="es-ES" dirty="0"/>
              <a:t>Qué es la </a:t>
            </a:r>
            <a:r>
              <a:rPr lang="es-ES" b="1" dirty="0"/>
              <a:t>Mantenimiento preventivo</a:t>
            </a:r>
            <a:r>
              <a:rPr lang="es-ES" dirty="0"/>
              <a:t>. Concepto y Significado de </a:t>
            </a:r>
            <a:r>
              <a:rPr lang="es-ES" b="1" dirty="0"/>
              <a:t>Mantenimiento preventivo</a:t>
            </a:r>
            <a:r>
              <a:rPr lang="es-ES" dirty="0"/>
              <a:t>: </a:t>
            </a:r>
            <a:r>
              <a:rPr lang="es-ES" dirty="0" smtClean="0"/>
              <a:t>El </a:t>
            </a:r>
            <a:r>
              <a:rPr lang="es-ES" b="1" dirty="0" smtClean="0"/>
              <a:t>mantenimiento </a:t>
            </a:r>
            <a:r>
              <a:rPr lang="es-ES" b="1" dirty="0"/>
              <a:t>preventivo</a:t>
            </a:r>
            <a:r>
              <a:rPr lang="es-ES" dirty="0"/>
              <a:t> es aquel que se realiza de </a:t>
            </a:r>
            <a:r>
              <a:rPr lang="es-ES" dirty="0" smtClean="0"/>
              <a:t>manera</a:t>
            </a:r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AutoShape 2" descr="Resultado de imagen para mantenimiento preventiv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5" name="AutoShape 4" descr="Resultado de imagen para mantenimiento preventivo"/>
          <p:cNvSpPr>
            <a:spLocks noChangeAspect="1" noChangeArrowheads="1"/>
          </p:cNvSpPr>
          <p:nvPr/>
        </p:nvSpPr>
        <p:spPr bwMode="auto">
          <a:xfrm>
            <a:off x="155575" y="-731838"/>
            <a:ext cx="2286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810" y="4634629"/>
            <a:ext cx="2468282" cy="164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51612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225469"/>
            <a:ext cx="8915399" cy="876822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contenido</a:t>
            </a:r>
            <a:endParaRPr lang="es-ES" dirty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100201302"/>
              </p:ext>
            </p:extLst>
          </p:nvPr>
        </p:nvGraphicFramePr>
        <p:xfrm>
          <a:off x="2032000" y="1603332"/>
          <a:ext cx="9153742" cy="4535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2333943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3" y="87683"/>
            <a:ext cx="8915399" cy="1465544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Contenido</a:t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589213" y="726510"/>
            <a:ext cx="8915399" cy="5177153"/>
          </a:xfrm>
        </p:spPr>
        <p:txBody>
          <a:bodyPr/>
          <a:lstStyle/>
          <a:p>
            <a:r>
              <a:rPr lang="es-ES" dirty="0" smtClean="0"/>
              <a:t>Topos de mantenimientos</a:t>
            </a:r>
            <a:endParaRPr lang="es-ES" dirty="0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104336"/>
              </p:ext>
            </p:extLst>
          </p:nvPr>
        </p:nvGraphicFramePr>
        <p:xfrm>
          <a:off x="413359" y="1089764"/>
          <a:ext cx="11649205" cy="6404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3346"/>
                <a:gridCol w="6105859"/>
              </a:tblGrid>
              <a:tr h="676406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de conservación</a:t>
                      </a:r>
                      <a:r>
                        <a:rPr lang="es-ES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 el destinado a compensar el deterioro sufrido por el uso, los agentes meteorológicos u otras causas.</a:t>
                      </a:r>
                      <a:endParaRPr lang="es-ES" dirty="0"/>
                    </a:p>
                  </a:txBody>
                  <a:tcPr/>
                </a:tc>
              </a:tr>
              <a:tr h="504239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correctivo</a:t>
                      </a: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que corrige los defectos o averías observados.</a:t>
                      </a:r>
                      <a:endParaRPr lang="es-ES" dirty="0" smtClean="0"/>
                    </a:p>
                    <a:p>
                      <a:endParaRPr lang="es-ES" dirty="0"/>
                    </a:p>
                  </a:txBody>
                  <a:tcPr/>
                </a:tc>
              </a:tr>
              <a:tr h="699220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correctivo inmediato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es el que se realiza inmediatamente de percibir la avería y defecto,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correctivo diferido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 producirse la avería o defecto, se produce un paro de la instalación o equipamiento de que se trate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preventivo</a:t>
                      </a: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como el destinado a garantizar la fiabilidad de equipos en funcionamiento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programado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como el que se realiza por programa de revisiones, por tiempo de funcionamiento, kilometraje, etc.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predictivo</a:t>
                      </a: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que realiza las intervenciones prediciendo el momento que el equipo quedara fuera de servicio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de oportunidad</a:t>
                      </a: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que es el que aprovecha las paradas o periodos de no uso de los equipos para realizar las operaciones</a:t>
                      </a:r>
                      <a:endParaRPr lang="es-ES" dirty="0"/>
                    </a:p>
                  </a:txBody>
                  <a:tcPr/>
                </a:tc>
              </a:tr>
              <a:tr h="463778">
                <a:tc>
                  <a:txBody>
                    <a:bodyPr/>
                    <a:lstStyle/>
                    <a:p>
                      <a:r>
                        <a:rPr lang="es-E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Mantenimiento de actualización</a:t>
                      </a:r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 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cuyo propósito es compensar la obsolescencia tecnológica, o las nuevas exigencias, que en el momento de construcción no existían</a:t>
                      </a:r>
                      <a:endParaRPr lang="es-E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533212"/>
      </p:ext>
    </p:extLst>
  </p:cSld>
  <p:clrMapOvr>
    <a:masterClrMapping/>
  </p:clrMapOvr>
  <p:transition spd="med" advClick="0" advTm="2000">
    <p:comb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75</TotalTime>
  <Words>554</Words>
  <Application>Microsoft Office PowerPoint</Application>
  <PresentationFormat>Panorámica</PresentationFormat>
  <Paragraphs>71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Espiral</vt:lpstr>
      <vt:lpstr>Liceo Compu-Market</vt:lpstr>
      <vt:lpstr>introducción</vt:lpstr>
      <vt:lpstr>Informática</vt:lpstr>
      <vt:lpstr>ofimática</vt:lpstr>
      <vt:lpstr>Lenguaje de programación</vt:lpstr>
      <vt:lpstr>Y su línea de tiempo</vt:lpstr>
      <vt:lpstr>Mantenimiento Preventivo</vt:lpstr>
      <vt:lpstr>contenido</vt:lpstr>
      <vt:lpstr>Contenido </vt:lpstr>
      <vt:lpstr>Concusión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Informática</dc:title>
  <dc:creator>estudiante de Liceo Compu-market</dc:creator>
  <cp:lastModifiedBy>estudiante de Liceo Compu-market</cp:lastModifiedBy>
  <cp:revision>10</cp:revision>
  <dcterms:created xsi:type="dcterms:W3CDTF">2017-04-20T19:39:47Z</dcterms:created>
  <dcterms:modified xsi:type="dcterms:W3CDTF">2017-04-20T21:16:34Z</dcterms:modified>
</cp:coreProperties>
</file>

<file path=docProps/thumbnail.jpeg>
</file>